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64" r:id="rId2"/>
    <p:sldId id="257" r:id="rId3"/>
    <p:sldId id="259" r:id="rId4"/>
    <p:sldId id="261" r:id="rId5"/>
    <p:sldId id="265" r:id="rId6"/>
    <p:sldId id="266" r:id="rId7"/>
    <p:sldId id="262" r:id="rId8"/>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5pPr>
    <a:lvl6pPr marL="2286000" algn="l" defTabSz="457200" rtl="0" eaLnBrk="1" latinLnBrk="0" hangingPunct="1">
      <a:defRPr kern="1200">
        <a:solidFill>
          <a:schemeClr val="bg1"/>
        </a:solidFill>
        <a:latin typeface="Arial" charset="0"/>
        <a:ea typeface="ＭＳ Ｐゴシック" charset="0"/>
        <a:cs typeface="Arial Unicode MS" charset="0"/>
      </a:defRPr>
    </a:lvl6pPr>
    <a:lvl7pPr marL="2743200" algn="l" defTabSz="457200" rtl="0" eaLnBrk="1" latinLnBrk="0" hangingPunct="1">
      <a:defRPr kern="1200">
        <a:solidFill>
          <a:schemeClr val="bg1"/>
        </a:solidFill>
        <a:latin typeface="Arial" charset="0"/>
        <a:ea typeface="ＭＳ Ｐゴシック" charset="0"/>
        <a:cs typeface="Arial Unicode MS" charset="0"/>
      </a:defRPr>
    </a:lvl7pPr>
    <a:lvl8pPr marL="3200400" algn="l" defTabSz="457200" rtl="0" eaLnBrk="1" latinLnBrk="0" hangingPunct="1">
      <a:defRPr kern="1200">
        <a:solidFill>
          <a:schemeClr val="bg1"/>
        </a:solidFill>
        <a:latin typeface="Arial" charset="0"/>
        <a:ea typeface="ＭＳ Ｐゴシック" charset="0"/>
        <a:cs typeface="Arial Unicode MS" charset="0"/>
      </a:defRPr>
    </a:lvl8pPr>
    <a:lvl9pPr marL="3657600" algn="l" defTabSz="457200" rtl="0" eaLnBrk="1" latinLnBrk="0" hangingPunct="1">
      <a:defRPr kern="1200">
        <a:solidFill>
          <a:schemeClr val="bg1"/>
        </a:solidFill>
        <a:latin typeface="Arial"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200"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Rectangle 2"/>
          <p:cNvSpPr>
            <a:spLocks noGrp="1" noRot="1" noChangeAspect="1" noChangeArrowheads="1"/>
          </p:cNvSpPr>
          <p:nvPr>
            <p:ph type="sldImg"/>
          </p:nvPr>
        </p:nvSpPr>
        <p:spPr bwMode="auto">
          <a:xfrm>
            <a:off x="1371600" y="763588"/>
            <a:ext cx="5026025" cy="376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1" name="Rectangle 3"/>
          <p:cNvSpPr>
            <a:spLocks noGrp="1" noChangeArrowheads="1"/>
          </p:cNvSpPr>
          <p:nvPr>
            <p:ph type="body"/>
          </p:nvPr>
        </p:nvSpPr>
        <p:spPr bwMode="auto">
          <a:xfrm>
            <a:off x="777875" y="4776788"/>
            <a:ext cx="6215063" cy="4522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a:p>
        </p:txBody>
      </p:sp>
      <p:sp>
        <p:nvSpPr>
          <p:cNvPr id="2052" name="Rectangle 4"/>
          <p:cNvSpPr>
            <a:spLocks noGrp="1" noChangeArrowheads="1"/>
          </p:cNvSpPr>
          <p:nvPr>
            <p:ph type="hdr"/>
          </p:nvPr>
        </p:nvSpPr>
        <p:spPr bwMode="auto">
          <a:xfrm>
            <a:off x="0" y="0"/>
            <a:ext cx="3370263"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3" name="Rectangle 5"/>
          <p:cNvSpPr>
            <a:spLocks noGrp="1" noChangeArrowheads="1"/>
          </p:cNvSpPr>
          <p:nvPr>
            <p:ph type="dt"/>
          </p:nvPr>
        </p:nvSpPr>
        <p:spPr bwMode="auto">
          <a:xfrm>
            <a:off x="4398963" y="0"/>
            <a:ext cx="3370262"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4" name="Rectangle 6"/>
          <p:cNvSpPr>
            <a:spLocks noGrp="1" noChangeArrowheads="1"/>
          </p:cNvSpPr>
          <p:nvPr>
            <p:ph type="ftr"/>
          </p:nvPr>
        </p:nvSpPr>
        <p:spPr bwMode="auto">
          <a:xfrm>
            <a:off x="0" y="9555163"/>
            <a:ext cx="3370263" cy="500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5" name="Rectangle 7"/>
          <p:cNvSpPr>
            <a:spLocks noGrp="1" noChangeArrowheads="1"/>
          </p:cNvSpPr>
          <p:nvPr>
            <p:ph type="sldNum"/>
          </p:nvPr>
        </p:nvSpPr>
        <p:spPr bwMode="auto">
          <a:xfrm>
            <a:off x="4398963" y="9555163"/>
            <a:ext cx="3370262" cy="500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fld id="{E8BB5560-88FC-4B4C-99E5-19A7CB9C81E4}" type="slidenum">
              <a:rPr lang="en-US"/>
              <a:pPr/>
              <a:t>‹#›</a:t>
            </a:fld>
            <a:endParaRPr lang="en-US"/>
          </a:p>
        </p:txBody>
      </p:sp>
    </p:spTree>
    <p:extLst>
      <p:ext uri="{BB962C8B-B14F-4D97-AF65-F5344CB8AC3E}">
        <p14:creationId xmlns:p14="http://schemas.microsoft.com/office/powerpoint/2010/main" val="144133226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638F369-7314-1A48-A284-B74944DDD97A}" type="slidenum">
              <a:rPr lang="en-US"/>
              <a:pPr/>
              <a:t>2</a:t>
            </a:fld>
            <a:endParaRPr lang="en-US"/>
          </a:p>
        </p:txBody>
      </p:sp>
      <p:sp>
        <p:nvSpPr>
          <p:cNvPr id="11265"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2DB21C4-E5EB-2245-8B54-1EEAF1175F5D}" type="slidenum">
              <a:rPr lang="en-US"/>
              <a:pPr/>
              <a:t>3</a:t>
            </a:fld>
            <a:endParaRPr lang="en-US"/>
          </a:p>
        </p:txBody>
      </p:sp>
      <p:sp>
        <p:nvSpPr>
          <p:cNvPr id="13313"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3314" name="Text Box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81DB017-EE66-8A45-B9DA-0CEE256AE83C}" type="slidenum">
              <a:rPr lang="en-US"/>
              <a:pPr/>
              <a:t>4</a:t>
            </a:fld>
            <a:endParaRPr lang="en-US"/>
          </a:p>
        </p:txBody>
      </p:sp>
      <p:sp>
        <p:nvSpPr>
          <p:cNvPr id="1536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5362" name="Text Box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BBF7D5A-A526-3F45-8ACE-C000BBFD5522}" type="slidenum">
              <a:rPr lang="en-US"/>
              <a:pPr/>
              <a:t>7</a:t>
            </a:fld>
            <a:endParaRPr lang="en-US"/>
          </a:p>
        </p:txBody>
      </p:sp>
      <p:sp>
        <p:nvSpPr>
          <p:cNvPr id="16385" name="Text Box 1"/>
          <p:cNvSpPr txBox="1">
            <a:spLocks noGrp="1" noRot="1" noChangeAspect="1" noChangeArrowheads="1"/>
          </p:cNvSpPr>
          <p:nvPr>
            <p:ph type="sldImg"/>
          </p:nvPr>
        </p:nvSpPr>
        <p:spPr bwMode="auto">
          <a:xfrm>
            <a:off x="1371600" y="763588"/>
            <a:ext cx="5027613"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6386" name="Text Box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1C8A2E2-2875-BF47-83B6-2D5CAAD2DFE7}" type="slidenum">
              <a:rPr lang="en-US"/>
              <a:pPr/>
              <a:t>‹#›</a:t>
            </a:fld>
            <a:endParaRPr lang="en-US"/>
          </a:p>
        </p:txBody>
      </p:sp>
    </p:spTree>
    <p:extLst>
      <p:ext uri="{BB962C8B-B14F-4D97-AF65-F5344CB8AC3E}">
        <p14:creationId xmlns:p14="http://schemas.microsoft.com/office/powerpoint/2010/main" val="2267408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1C8592F7-7284-D643-AB40-727874B3658B}" type="slidenum">
              <a:rPr lang="en-US"/>
              <a:pPr/>
              <a:t>‹#›</a:t>
            </a:fld>
            <a:endParaRPr lang="en-US"/>
          </a:p>
        </p:txBody>
      </p:sp>
    </p:spTree>
    <p:extLst>
      <p:ext uri="{BB962C8B-B14F-4D97-AF65-F5344CB8AC3E}">
        <p14:creationId xmlns:p14="http://schemas.microsoft.com/office/powerpoint/2010/main" val="160275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4088" y="301625"/>
            <a:ext cx="2266950" cy="64531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8450" cy="6453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4AF0E84E-C856-8142-9956-51058BF8778F}" type="slidenum">
              <a:rPr lang="en-US"/>
              <a:pPr/>
              <a:t>‹#›</a:t>
            </a:fld>
            <a:endParaRPr lang="en-US"/>
          </a:p>
        </p:txBody>
      </p:sp>
    </p:spTree>
    <p:extLst>
      <p:ext uri="{BB962C8B-B14F-4D97-AF65-F5344CB8AC3E}">
        <p14:creationId xmlns:p14="http://schemas.microsoft.com/office/powerpoint/2010/main" val="1852625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7800" cy="12588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03238" y="1768475"/>
            <a:ext cx="4457700" cy="2416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13338" y="1768475"/>
            <a:ext cx="4457700" cy="2416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03238" y="4337050"/>
            <a:ext cx="9067800" cy="241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idx="10"/>
          </p:nvPr>
        </p:nvSpPr>
        <p:spPr>
          <a:xfrm>
            <a:off x="503238" y="6886575"/>
            <a:ext cx="2344737" cy="517525"/>
          </a:xfrm>
        </p:spPr>
        <p:txBody>
          <a:bodyPr/>
          <a:lstStyle>
            <a:lvl1pPr>
              <a:defRPr/>
            </a:lvl1pPr>
          </a:lstStyle>
          <a:p>
            <a:endParaRPr lang="en-US"/>
          </a:p>
        </p:txBody>
      </p:sp>
      <p:sp>
        <p:nvSpPr>
          <p:cNvPr id="7" name="Footer Placeholder 6"/>
          <p:cNvSpPr>
            <a:spLocks noGrp="1"/>
          </p:cNvSpPr>
          <p:nvPr>
            <p:ph type="ftr" idx="11"/>
          </p:nvPr>
        </p:nvSpPr>
        <p:spPr>
          <a:xfrm>
            <a:off x="3448050" y="6886575"/>
            <a:ext cx="3192463" cy="517525"/>
          </a:xfrm>
        </p:spPr>
        <p:txBody>
          <a:bodyPr/>
          <a:lstStyle>
            <a:lvl1pPr>
              <a:defRPr/>
            </a:lvl1pPr>
          </a:lstStyle>
          <a:p>
            <a:endParaRPr lang="en-US"/>
          </a:p>
        </p:txBody>
      </p:sp>
      <p:sp>
        <p:nvSpPr>
          <p:cNvPr id="8" name="Slide Number Placeholder 7"/>
          <p:cNvSpPr>
            <a:spLocks noGrp="1"/>
          </p:cNvSpPr>
          <p:nvPr>
            <p:ph type="sldNum" idx="12"/>
          </p:nvPr>
        </p:nvSpPr>
        <p:spPr>
          <a:xfrm>
            <a:off x="7227888" y="6886575"/>
            <a:ext cx="2344737" cy="517525"/>
          </a:xfrm>
        </p:spPr>
        <p:txBody>
          <a:bodyPr/>
          <a:lstStyle>
            <a:lvl1pPr>
              <a:defRPr/>
            </a:lvl1pPr>
          </a:lstStyle>
          <a:p>
            <a:fld id="{A77A4BAC-4FA2-2A46-BC6B-7E27034ED7BC}" type="slidenum">
              <a:rPr lang="en-US"/>
              <a:pPr/>
              <a:t>‹#›</a:t>
            </a:fld>
            <a:endParaRPr lang="en-US"/>
          </a:p>
        </p:txBody>
      </p:sp>
    </p:spTree>
    <p:extLst>
      <p:ext uri="{BB962C8B-B14F-4D97-AF65-F5344CB8AC3E}">
        <p14:creationId xmlns:p14="http://schemas.microsoft.com/office/powerpoint/2010/main" val="209121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EB09049-E4F2-9444-9034-B233D52AE72B}" type="slidenum">
              <a:rPr lang="en-US"/>
              <a:pPr/>
              <a:t>‹#›</a:t>
            </a:fld>
            <a:endParaRPr lang="en-US"/>
          </a:p>
        </p:txBody>
      </p:sp>
    </p:spTree>
    <p:extLst>
      <p:ext uri="{BB962C8B-B14F-4D97-AF65-F5344CB8AC3E}">
        <p14:creationId xmlns:p14="http://schemas.microsoft.com/office/powerpoint/2010/main" val="3710009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590D033-2E1D-5443-88BD-EAC10C977D31}" type="slidenum">
              <a:rPr lang="en-US"/>
              <a:pPr/>
              <a:t>‹#›</a:t>
            </a:fld>
            <a:endParaRPr lang="en-US"/>
          </a:p>
        </p:txBody>
      </p:sp>
    </p:spTree>
    <p:extLst>
      <p:ext uri="{BB962C8B-B14F-4D97-AF65-F5344CB8AC3E}">
        <p14:creationId xmlns:p14="http://schemas.microsoft.com/office/powerpoint/2010/main" val="613901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7700" cy="4986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1768475"/>
            <a:ext cx="4457700" cy="4986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6D819A93-0412-3048-B4F7-F37A3C9D785C}" type="slidenum">
              <a:rPr lang="en-US"/>
              <a:pPr/>
              <a:t>‹#›</a:t>
            </a:fld>
            <a:endParaRPr lang="en-US"/>
          </a:p>
        </p:txBody>
      </p:sp>
    </p:spTree>
    <p:extLst>
      <p:ext uri="{BB962C8B-B14F-4D97-AF65-F5344CB8AC3E}">
        <p14:creationId xmlns:p14="http://schemas.microsoft.com/office/powerpoint/2010/main" val="1110847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B80EB5CF-109B-0045-8CAB-9BF43C5A236E}" type="slidenum">
              <a:rPr lang="en-US"/>
              <a:pPr/>
              <a:t>‹#›</a:t>
            </a:fld>
            <a:endParaRPr lang="en-US"/>
          </a:p>
        </p:txBody>
      </p:sp>
    </p:spTree>
    <p:extLst>
      <p:ext uri="{BB962C8B-B14F-4D97-AF65-F5344CB8AC3E}">
        <p14:creationId xmlns:p14="http://schemas.microsoft.com/office/powerpoint/2010/main" val="1780951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F4C89D36-6C33-0546-BA94-3EC6CE75F7CD}" type="slidenum">
              <a:rPr lang="en-US"/>
              <a:pPr/>
              <a:t>‹#›</a:t>
            </a:fld>
            <a:endParaRPr lang="en-US"/>
          </a:p>
        </p:txBody>
      </p:sp>
    </p:spTree>
    <p:extLst>
      <p:ext uri="{BB962C8B-B14F-4D97-AF65-F5344CB8AC3E}">
        <p14:creationId xmlns:p14="http://schemas.microsoft.com/office/powerpoint/2010/main" val="138890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92A51EC1-0CCA-2F45-83BA-32FFD58720B0}" type="slidenum">
              <a:rPr lang="en-US"/>
              <a:pPr/>
              <a:t>‹#›</a:t>
            </a:fld>
            <a:endParaRPr lang="en-US"/>
          </a:p>
        </p:txBody>
      </p:sp>
    </p:spTree>
    <p:extLst>
      <p:ext uri="{BB962C8B-B14F-4D97-AF65-F5344CB8AC3E}">
        <p14:creationId xmlns:p14="http://schemas.microsoft.com/office/powerpoint/2010/main" val="551916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26D24461-53A7-8A43-95B5-A3B02A1B9DC0}" type="slidenum">
              <a:rPr lang="en-US"/>
              <a:pPr/>
              <a:t>‹#›</a:t>
            </a:fld>
            <a:endParaRPr lang="en-US"/>
          </a:p>
        </p:txBody>
      </p:sp>
    </p:spTree>
    <p:extLst>
      <p:ext uri="{BB962C8B-B14F-4D97-AF65-F5344CB8AC3E}">
        <p14:creationId xmlns:p14="http://schemas.microsoft.com/office/powerpoint/2010/main" val="3748969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23757FAA-EFC8-E747-BBA9-06BC7FE67A73}" type="slidenum">
              <a:rPr lang="en-US"/>
              <a:pPr/>
              <a:t>‹#›</a:t>
            </a:fld>
            <a:endParaRPr lang="en-US"/>
          </a:p>
        </p:txBody>
      </p:sp>
    </p:spTree>
    <p:extLst>
      <p:ext uri="{BB962C8B-B14F-4D97-AF65-F5344CB8AC3E}">
        <p14:creationId xmlns:p14="http://schemas.microsoft.com/office/powerpoint/2010/main" val="18802950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67800" cy="1258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503238" y="1768475"/>
            <a:ext cx="9067800" cy="4986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280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027" name="Rectangle 3"/>
          <p:cNvSpPr>
            <a:spLocks noGrp="1" noChangeArrowheads="1"/>
          </p:cNvSpPr>
          <p:nvPr>
            <p:ph type="dt"/>
          </p:nvPr>
        </p:nvSpPr>
        <p:spPr bwMode="auto">
          <a:xfrm>
            <a:off x="503238" y="6886575"/>
            <a:ext cx="2344737"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8" name="Rectangle 4"/>
          <p:cNvSpPr>
            <a:spLocks noGrp="1" noChangeArrowheads="1"/>
          </p:cNvSpPr>
          <p:nvPr>
            <p:ph type="ftr"/>
          </p:nvPr>
        </p:nvSpPr>
        <p:spPr bwMode="auto">
          <a:xfrm>
            <a:off x="3448050" y="6886575"/>
            <a:ext cx="3192463"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9" name="Rectangle 5"/>
          <p:cNvSpPr>
            <a:spLocks noGrp="1" noChangeArrowheads="1"/>
          </p:cNvSpPr>
          <p:nvPr>
            <p:ph type="sldNum"/>
          </p:nvPr>
        </p:nvSpPr>
        <p:spPr bwMode="auto">
          <a:xfrm>
            <a:off x="7227888" y="6886575"/>
            <a:ext cx="2344737"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fld id="{3FB04D38-8350-EC41-9AED-CCD4CBDEC9D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9pPr>
    </p:titleStyle>
    <p:bodyStyle>
      <a:lvl1pPr marL="342900" indent="-342900" algn="l" defTabSz="457200" rtl="0" fontAlgn="base" hangingPunct="0">
        <a:lnSpc>
          <a:spcPct val="93000"/>
        </a:lnSpc>
        <a:spcBef>
          <a:spcPct val="0"/>
        </a:spcBef>
        <a:spcAft>
          <a:spcPts val="1413"/>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31" y="35998"/>
            <a:ext cx="9072563" cy="705219"/>
          </a:xfrm>
        </p:spPr>
        <p:txBody>
          <a:bodyPr>
            <a:normAutofit/>
          </a:bodyPr>
          <a:lstStyle/>
          <a:p>
            <a:r>
              <a:rPr lang="en-US" dirty="0" smtClean="0"/>
              <a:t>The Berlin Conference, 1884</a:t>
            </a:r>
            <a:endParaRPr lang="en-US" dirty="0"/>
          </a:p>
        </p:txBody>
      </p:sp>
      <p:pic>
        <p:nvPicPr>
          <p:cNvPr id="5" name="Picture 4"/>
          <p:cNvPicPr>
            <a:picLocks noChangeAspect="1"/>
          </p:cNvPicPr>
          <p:nvPr/>
        </p:nvPicPr>
        <p:blipFill>
          <a:blip r:embed="rId2"/>
          <a:stretch>
            <a:fillRect/>
          </a:stretch>
        </p:blipFill>
        <p:spPr>
          <a:xfrm>
            <a:off x="756047" y="755968"/>
            <a:ext cx="8856678" cy="6806484"/>
          </a:xfrm>
          <a:prstGeom prst="rect">
            <a:avLst/>
          </a:prstGeom>
        </p:spPr>
      </p:pic>
    </p:spTree>
    <p:extLst>
      <p:ext uri="{BB962C8B-B14F-4D97-AF65-F5344CB8AC3E}">
        <p14:creationId xmlns:p14="http://schemas.microsoft.com/office/powerpoint/2010/main" val="29156413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3238" y="17463"/>
            <a:ext cx="9070975" cy="1262062"/>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Greetings!</a:t>
            </a:r>
          </a:p>
        </p:txBody>
      </p:sp>
      <p:sp>
        <p:nvSpPr>
          <p:cNvPr id="4098" name="Rectangle 2"/>
          <p:cNvSpPr>
            <a:spLocks noGrp="1" noChangeArrowheads="1"/>
          </p:cNvSpPr>
          <p:nvPr>
            <p:ph type="body" idx="1"/>
          </p:nvPr>
        </p:nvSpPr>
        <p:spPr>
          <a:xfrm>
            <a:off x="182563" y="1189038"/>
            <a:ext cx="9896475" cy="6194425"/>
          </a:xfrm>
          <a:ln/>
        </p:spPr>
        <p:txBody>
          <a:bodyPr/>
          <a:lstStyle/>
          <a:p>
            <a:pPr marL="430213" indent="-323850">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800" dirty="0"/>
              <a:t>The Berlin Conference was held in Berlin, Germany in 1884</a:t>
            </a:r>
          </a:p>
          <a:p>
            <a:pPr marL="430213" indent="-323850">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800" dirty="0"/>
              <a:t>German Chancellor Otto von Bismarck invited leaders from 13 European nations and the U.S.</a:t>
            </a:r>
          </a:p>
          <a:p>
            <a:pPr marL="862013" lvl="1" indent="-322263">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600" dirty="0"/>
              <a:t>For our purposes today, 8 nations are represented</a:t>
            </a:r>
          </a:p>
          <a:p>
            <a:pPr marL="430213" indent="-323850">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800" dirty="0"/>
              <a:t>The conference was prompted by recent land grabs in Africa by European nations, particularly Belgium </a:t>
            </a:r>
          </a:p>
          <a:p>
            <a:pPr marL="430213" indent="-323850">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800" dirty="0"/>
              <a:t>The basic goal was to work out a peaceful agreement about how Africa would be divided so as to avoid military conflict between the European powers</a:t>
            </a:r>
          </a:p>
          <a:p>
            <a:pPr marL="430213" indent="-323850">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800" dirty="0"/>
              <a:t>No African representatives were invited</a:t>
            </a:r>
          </a:p>
          <a:p>
            <a:pPr marL="430213" indent="-323850">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 pos="9410700" algn="l"/>
              </a:tabLst>
            </a:pPr>
            <a:r>
              <a:rPr lang="en-US" sz="2800" dirty="0"/>
              <a:t>In class today, we will be re-creating the colonization of Africa from the beginnings in the 1500's up through the Berlin Conference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40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409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409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409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409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409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9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530225" y="109538"/>
            <a:ext cx="9253538" cy="804862"/>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Directions</a:t>
            </a:r>
          </a:p>
        </p:txBody>
      </p:sp>
      <p:sp>
        <p:nvSpPr>
          <p:cNvPr id="6146" name="Rectangle 2"/>
          <p:cNvSpPr>
            <a:spLocks noGrp="1" noChangeArrowheads="1"/>
          </p:cNvSpPr>
          <p:nvPr>
            <p:ph type="body" idx="1"/>
          </p:nvPr>
        </p:nvSpPr>
        <p:spPr>
          <a:xfrm>
            <a:off x="365125" y="950913"/>
            <a:ext cx="9299575" cy="6364287"/>
          </a:xfrm>
          <a:ln/>
        </p:spPr>
        <p:txBody>
          <a:bodyPr/>
          <a:lstStyle/>
          <a:p>
            <a:pPr marL="430213" indent="-323850">
              <a:buFont typeface="Times New Roman" charset="0"/>
              <a:buAutoNum type="arabicParen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 Take a country card and a colored pencil of your assigned color</a:t>
            </a:r>
          </a:p>
          <a:p>
            <a:pPr marL="430213" indent="-323850">
              <a:buFont typeface="Times New Roman" charset="0"/>
              <a:buAutoNum type="arabicParen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 Read about your country's aims in Africa</a:t>
            </a:r>
          </a:p>
          <a:p>
            <a:pPr marL="430213" indent="-323850">
              <a:buFont typeface="Times New Roman" charset="0"/>
              <a:buAutoNum type="arabicParen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 Make a placard (name card) for your country</a:t>
            </a:r>
          </a:p>
          <a:p>
            <a:pPr marL="430213" indent="-323850">
              <a:buFont typeface="Times New Roman" charset="0"/>
              <a:buAutoNum type="arabicParen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 Introduce your country and your goals to your conference group</a:t>
            </a:r>
          </a:p>
          <a:p>
            <a:pPr marL="430213" indent="-323850">
              <a:buFont typeface="Times New Roman" charset="0"/>
              <a:buAutoNum type="arabicParen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 Listen for further directions (they will follow the “directions and questions” sheet that has been handed out</a:t>
            </a:r>
          </a:p>
          <a:p>
            <a:pPr marL="430213" indent="-323850">
              <a:buFont typeface="Times New Roman" charset="0"/>
              <a:buAutoNum type="arabicParen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 After completing the activity, work together in small groups to answer the questions on the sheet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92964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7800" cy="811212"/>
          </a:xfrm>
        </p:spPr>
        <p:txBody>
          <a:bodyPr/>
          <a:lstStyle/>
          <a:p>
            <a:r>
              <a:rPr lang="en-US" sz="3600" b="1" dirty="0" smtClean="0"/>
              <a:t>Reflection Questions</a:t>
            </a:r>
            <a:endParaRPr lang="en-US" sz="3600" b="1" dirty="0"/>
          </a:p>
        </p:txBody>
      </p:sp>
      <p:sp>
        <p:nvSpPr>
          <p:cNvPr id="3" name="Content Placeholder 2"/>
          <p:cNvSpPr>
            <a:spLocks noGrp="1"/>
          </p:cNvSpPr>
          <p:nvPr>
            <p:ph idx="1"/>
          </p:nvPr>
        </p:nvSpPr>
        <p:spPr>
          <a:xfrm>
            <a:off x="503238" y="1417637"/>
            <a:ext cx="9067800" cy="5867400"/>
          </a:xfrm>
        </p:spPr>
        <p:txBody>
          <a:bodyPr/>
          <a:lstStyle/>
          <a:p>
            <a:pPr marL="457200" lvl="0" indent="-457200">
              <a:buFont typeface="+mj-lt"/>
              <a:buAutoNum type="arabicPeriod"/>
            </a:pPr>
            <a:r>
              <a:rPr lang="en-US" sz="2800" dirty="0"/>
              <a:t>How close is your map to the real map of European imperial control in 1914? Are your boundaries right? Are your proportions right</a:t>
            </a:r>
            <a:r>
              <a:rPr lang="en-US" sz="2800" dirty="0" smtClean="0"/>
              <a:t>?</a:t>
            </a:r>
            <a:endParaRPr lang="en-US" sz="2800" dirty="0"/>
          </a:p>
          <a:p>
            <a:pPr marL="457200" lvl="0" indent="-457200">
              <a:buFont typeface="+mj-lt"/>
              <a:buAutoNum type="arabicPeriod"/>
            </a:pPr>
            <a:r>
              <a:rPr lang="en-US" sz="2800" dirty="0"/>
              <a:t>What factors did you consider in acquiring territories</a:t>
            </a:r>
            <a:r>
              <a:rPr lang="en-US" sz="2800" dirty="0" smtClean="0"/>
              <a:t>?</a:t>
            </a:r>
            <a:endParaRPr lang="en-US" sz="2800" dirty="0"/>
          </a:p>
          <a:p>
            <a:pPr marL="457200" lvl="0" indent="-457200">
              <a:buFont typeface="+mj-lt"/>
              <a:buAutoNum type="arabicPeriod"/>
            </a:pPr>
            <a:r>
              <a:rPr lang="en-US" sz="2800" dirty="0"/>
              <a:t>What factors were totally ignored in your decisions</a:t>
            </a:r>
            <a:r>
              <a:rPr lang="en-US" sz="2800" dirty="0" smtClean="0"/>
              <a:t>?</a:t>
            </a:r>
            <a:endParaRPr lang="en-US" sz="2800" dirty="0"/>
          </a:p>
          <a:p>
            <a:pPr marL="457200" lvl="0" indent="-457200">
              <a:buFont typeface="+mj-lt"/>
              <a:buAutoNum type="arabicPeriod"/>
            </a:pPr>
            <a:r>
              <a:rPr lang="en-US" sz="2800" dirty="0"/>
              <a:t>Compare the real map of European imperial control with the current political map of Africa (use your atlas). Do you notice any similarities</a:t>
            </a:r>
            <a:r>
              <a:rPr lang="en-US" sz="2800" dirty="0" smtClean="0"/>
              <a:t>?</a:t>
            </a:r>
            <a:endParaRPr lang="en-US" sz="2800" dirty="0"/>
          </a:p>
          <a:p>
            <a:pPr marL="457200" lvl="0" indent="-457200">
              <a:buFont typeface="+mj-lt"/>
              <a:buAutoNum type="arabicPeriod"/>
            </a:pPr>
            <a:r>
              <a:rPr lang="en-US" sz="2800" dirty="0"/>
              <a:t>Your decisions created colonial boundaries that will eventually become the borders of African countries. What problems do you think you might have created by dividing up Africa based on Europeans needs and goals rather than African ones?</a:t>
            </a:r>
          </a:p>
          <a:p>
            <a:endParaRPr lang="en-US" sz="2000" dirty="0"/>
          </a:p>
        </p:txBody>
      </p:sp>
    </p:spTree>
    <p:extLst>
      <p:ext uri="{BB962C8B-B14F-4D97-AF65-F5344CB8AC3E}">
        <p14:creationId xmlns:p14="http://schemas.microsoft.com/office/powerpoint/2010/main" val="27339999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3512" y="1493837"/>
            <a:ext cx="5018088" cy="5687166"/>
          </a:xfrm>
          <a:prstGeom prst="rect">
            <a:avLst/>
          </a:prstGeom>
        </p:spPr>
      </p:pic>
      <p:pic>
        <p:nvPicPr>
          <p:cNvPr id="3" name="Picture 2"/>
          <p:cNvPicPr>
            <a:picLocks noChangeAspect="1"/>
          </p:cNvPicPr>
          <p:nvPr/>
        </p:nvPicPr>
        <p:blipFill>
          <a:blip r:embed="rId3"/>
          <a:stretch>
            <a:fillRect/>
          </a:stretch>
        </p:blipFill>
        <p:spPr>
          <a:xfrm>
            <a:off x="4739857" y="1646237"/>
            <a:ext cx="5340768" cy="5497513"/>
          </a:xfrm>
          <a:prstGeom prst="rect">
            <a:avLst/>
          </a:prstGeom>
        </p:spPr>
      </p:pic>
      <p:sp>
        <p:nvSpPr>
          <p:cNvPr id="4" name="TextBox 3"/>
          <p:cNvSpPr txBox="1"/>
          <p:nvPr/>
        </p:nvSpPr>
        <p:spPr>
          <a:xfrm>
            <a:off x="392112" y="427037"/>
            <a:ext cx="9220200" cy="956775"/>
          </a:xfrm>
          <a:prstGeom prst="rect">
            <a:avLst/>
          </a:prstGeom>
          <a:noFill/>
        </p:spPr>
        <p:txBody>
          <a:bodyPr wrap="square" rtlCol="0">
            <a:spAutoFit/>
          </a:bodyPr>
          <a:lstStyle/>
          <a:p>
            <a:pPr algn="ctr"/>
            <a:r>
              <a:rPr lang="en-US" sz="2800" u="sng" dirty="0" smtClean="0">
                <a:solidFill>
                  <a:srgbClr val="000000"/>
                </a:solidFill>
              </a:rPr>
              <a:t>Political Borders</a:t>
            </a:r>
          </a:p>
          <a:p>
            <a:r>
              <a:rPr lang="en-US" sz="3200" dirty="0" smtClean="0">
                <a:solidFill>
                  <a:srgbClr val="000000"/>
                </a:solidFill>
              </a:rPr>
              <a:t>Colonial (1914) 									Current</a:t>
            </a:r>
            <a:endParaRPr lang="en-US" sz="3200" dirty="0">
              <a:solidFill>
                <a:srgbClr val="000000"/>
              </a:solidFill>
            </a:endParaRPr>
          </a:p>
        </p:txBody>
      </p:sp>
    </p:spTree>
    <p:extLst>
      <p:ext uri="{BB962C8B-B14F-4D97-AF65-F5344CB8AC3E}">
        <p14:creationId xmlns:p14="http://schemas.microsoft.com/office/powerpoint/2010/main" val="15598586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503238" y="0"/>
            <a:ext cx="9072562" cy="873125"/>
          </a:xfrm>
          <a:ln/>
        </p:spPr>
        <p:txBody>
          <a:bodyPr lIns="90000" tIns="46800" rIns="90000" bIns="46800"/>
          <a:lstStyle/>
          <a:p>
            <a:pPr>
              <a:lnSpc>
                <a:spcPct val="100000"/>
              </a:lnSpc>
              <a:buClrTx/>
              <a:buSzPct val="4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t>Legacies of </a:t>
            </a:r>
            <a:r>
              <a:rPr lang="en-US" dirty="0"/>
              <a:t>Colonialism</a:t>
            </a:r>
          </a:p>
        </p:txBody>
      </p:sp>
      <p:sp>
        <p:nvSpPr>
          <p:cNvPr id="9218" name="Rectangle 2"/>
          <p:cNvSpPr>
            <a:spLocks noGrp="1" noChangeArrowheads="1"/>
          </p:cNvSpPr>
          <p:nvPr>
            <p:ph type="body" idx="1"/>
          </p:nvPr>
        </p:nvSpPr>
        <p:spPr>
          <a:xfrm>
            <a:off x="4872038" y="4200525"/>
            <a:ext cx="5040312" cy="3167063"/>
          </a:xfrm>
          <a:ln/>
        </p:spPr>
        <p:txBody>
          <a:bodyPr lIns="90000" tIns="46800" rIns="90000" bIns="46800"/>
          <a:lstStyle/>
          <a:p>
            <a:pPr marL="430213" indent="-323850">
              <a:lnSpc>
                <a:spcPct val="90000"/>
              </a:lnSpc>
              <a:spcBef>
                <a:spcPts val="600"/>
              </a:spcBef>
              <a:spcAft>
                <a:spcPct val="0"/>
              </a:spcAft>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a:t>Between 1884 and the mid 1900’s, most of Africa was under European colonial rule.</a:t>
            </a:r>
          </a:p>
          <a:p>
            <a:pPr marL="430213" indent="-323850">
              <a:lnSpc>
                <a:spcPct val="90000"/>
              </a:lnSpc>
              <a:spcBef>
                <a:spcPts val="600"/>
              </a:spcBef>
              <a:spcAft>
                <a:spcPct val="0"/>
              </a:spcAft>
              <a:buSzPct val="45000"/>
              <a:buFont typeface="Wingdings"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a:t>European nations drew most of Africa’s current political boundaries, and often did not take local ethnic divisions into account.</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3" y="1427163"/>
            <a:ext cx="4568825" cy="54594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4238" y="839788"/>
            <a:ext cx="3036887" cy="3276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9221" name="Text Box 5"/>
          <p:cNvSpPr txBox="1">
            <a:spLocks noChangeArrowheads="1"/>
          </p:cNvSpPr>
          <p:nvPr/>
        </p:nvSpPr>
        <p:spPr bwMode="auto">
          <a:xfrm>
            <a:off x="1763713" y="6888163"/>
            <a:ext cx="2352675"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a:lnSpc>
                <a:spcPct val="100000"/>
              </a:lnSpc>
              <a:spcBef>
                <a:spcPts val="1125"/>
              </a:spcBef>
              <a:buClrTx/>
              <a:buSzPct val="45000"/>
              <a:buFontTx/>
              <a:buNone/>
            </a:pPr>
            <a:r>
              <a:rPr lang="en-US" sz="2000"/>
              <a:t>Africa in 1914</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39689</TotalTime>
  <Words>366</Words>
  <Application>Microsoft Macintosh PowerPoint</Application>
  <PresentationFormat>Custom</PresentationFormat>
  <Paragraphs>32</Paragraphs>
  <Slides>7</Slides>
  <Notes>4</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Berlin Conference, 1884</vt:lpstr>
      <vt:lpstr>Greetings!</vt:lpstr>
      <vt:lpstr>Directions</vt:lpstr>
      <vt:lpstr>PowerPoint Presentation</vt:lpstr>
      <vt:lpstr>Reflection Questions</vt:lpstr>
      <vt:lpstr>PowerPoint Presentation</vt:lpstr>
      <vt:lpstr>Legacies of Colonialism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Greetings!</dc:title>
  <cp:lastModifiedBy>Dom Lambek</cp:lastModifiedBy>
  <cp:revision>10</cp:revision>
  <cp:lastPrinted>1601-01-01T00:00:00Z</cp:lastPrinted>
  <dcterms:created xsi:type="dcterms:W3CDTF">2011-11-15T03:55:09Z</dcterms:created>
  <dcterms:modified xsi:type="dcterms:W3CDTF">2015-11-18T19:49:57Z</dcterms:modified>
</cp:coreProperties>
</file>